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87" r:id="rId5"/>
    <p:sldId id="258" r:id="rId6"/>
    <p:sldId id="288" r:id="rId7"/>
    <p:sldId id="264" r:id="rId8"/>
    <p:sldId id="289" r:id="rId9"/>
    <p:sldId id="259" r:id="rId10"/>
    <p:sldId id="290" r:id="rId11"/>
    <p:sldId id="291" r:id="rId12"/>
    <p:sldId id="284" r:id="rId13"/>
    <p:sldId id="296" r:id="rId14"/>
    <p:sldId id="295" r:id="rId15"/>
    <p:sldId id="292" r:id="rId16"/>
    <p:sldId id="285" r:id="rId17"/>
    <p:sldId id="297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7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1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7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5">
              <a:lumMod val="40000"/>
              <a:lumOff val="60000"/>
            </a:schemeClr>
          </a:fgClr>
          <a:bgClr>
            <a:schemeClr val="tx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58DF-CCCE-46D0-AD6F-7A7A71A26F2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CD6F-E885-4F69-8E0A-34E41E3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5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259683"/>
          </a:xfrm>
        </p:spPr>
        <p:txBody>
          <a:bodyPr>
            <a:normAutofit/>
          </a:bodyPr>
          <a:lstStyle/>
          <a:p>
            <a:r>
              <a:rPr lang="en-GB" i="1" dirty="0" smtClean="0"/>
              <a:t> </a:t>
            </a:r>
            <a:r>
              <a:rPr lang="en-GB" dirty="0">
                <a:solidFill>
                  <a:srgbClr val="1F497D"/>
                </a:solidFill>
                <a:ea typeface="Calibri"/>
                <a:cs typeface="Times New Roman"/>
              </a:rPr>
              <a:t>Sharing the Good </a:t>
            </a:r>
            <a:r>
              <a:rPr lang="en-GB" dirty="0" smtClean="0">
                <a:solidFill>
                  <a:srgbClr val="1F497D"/>
                </a:solidFill>
                <a:ea typeface="Calibri"/>
                <a:cs typeface="Times New Roman"/>
              </a:rPr>
              <a:t>News, Creating Culture </a:t>
            </a:r>
            <a:br>
              <a:rPr lang="en-GB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en-GB" dirty="0" smtClean="0">
                <a:solidFill>
                  <a:srgbClr val="1F497D"/>
                </a:solidFill>
                <a:ea typeface="Calibri"/>
                <a:cs typeface="Times New Roman"/>
              </a:rPr>
              <a:t>Mission in Context</a:t>
            </a:r>
            <a:endParaRPr lang="en-US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MOHMV Conference 2019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Sydney, 13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May 2019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Paul Tighe, Pontifical Council for Culture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Icons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80" y="1600200"/>
            <a:ext cx="3499239" cy="4525963"/>
          </a:xfrm>
        </p:spPr>
      </p:pic>
    </p:spTree>
    <p:extLst>
      <p:ext uri="{BB962C8B-B14F-4D97-AF65-F5344CB8AC3E}">
        <p14:creationId xmlns:p14="http://schemas.microsoft.com/office/powerpoint/2010/main" val="40667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Engagement</a:t>
            </a:r>
            <a:endParaRPr lang="en-US" dirty="0"/>
          </a:p>
        </p:txBody>
      </p:sp>
      <p:pic>
        <p:nvPicPr>
          <p:cNvPr id="3074" name="Picture 2" descr="Image result for notre da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16" y="1600200"/>
            <a:ext cx="67995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Cultural Engagement: Discernment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Celebrate the positive – avoid extremes, </a:t>
            </a:r>
            <a:r>
              <a:rPr lang="en-GB" sz="2400" dirty="0" err="1" smtClean="0"/>
              <a:t>kerygmatic</a:t>
            </a:r>
            <a:r>
              <a:rPr lang="en-GB" sz="2400" dirty="0" smtClean="0"/>
              <a:t> filter</a:t>
            </a:r>
          </a:p>
          <a:p>
            <a:r>
              <a:rPr lang="en-GB" sz="2400" dirty="0" smtClean="0"/>
              <a:t>Speaking truth in love – liberation</a:t>
            </a:r>
          </a:p>
          <a:p>
            <a:r>
              <a:rPr lang="en-GB" sz="2400" dirty="0" smtClean="0"/>
              <a:t>Accelerator – post-modernism, fracturing of stories</a:t>
            </a:r>
            <a:endParaRPr lang="en-GB" sz="2400" dirty="0"/>
          </a:p>
          <a:p>
            <a:r>
              <a:rPr lang="en-US" sz="2400" dirty="0" smtClean="0"/>
              <a:t>Risks and abuses – determinism, agency (</a:t>
            </a:r>
            <a:r>
              <a:rPr lang="en-US" sz="2400" i="1" dirty="0" smtClean="0"/>
              <a:t>in but not of)</a:t>
            </a:r>
          </a:p>
          <a:p>
            <a:r>
              <a:rPr lang="en-US" sz="2400" dirty="0" smtClean="0"/>
              <a:t>Polarization – dialogue and encounter</a:t>
            </a:r>
            <a:r>
              <a:rPr lang="en-US" sz="2400" i="1" dirty="0" smtClean="0"/>
              <a:t>, </a:t>
            </a:r>
            <a:r>
              <a:rPr lang="en-US" sz="2400" dirty="0" smtClean="0"/>
              <a:t>recovery</a:t>
            </a:r>
            <a:r>
              <a:rPr lang="en-US" sz="2400" i="1" dirty="0" smtClean="0"/>
              <a:t> </a:t>
            </a:r>
          </a:p>
          <a:p>
            <a:r>
              <a:rPr lang="en-US" sz="2400" dirty="0" smtClean="0"/>
              <a:t>Human achievement – time, logic, open (</a:t>
            </a:r>
            <a:r>
              <a:rPr lang="en-US" sz="2400" i="1" dirty="0" smtClean="0"/>
              <a:t>other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Discourse – skeptical, suspicion, irony, </a:t>
            </a:r>
            <a:r>
              <a:rPr lang="en-US" sz="2400" dirty="0" err="1" smtClean="0"/>
              <a:t>humour</a:t>
            </a:r>
            <a:endParaRPr lang="en-US" sz="2400" dirty="0" smtClean="0"/>
          </a:p>
          <a:p>
            <a:r>
              <a:rPr lang="en-US" sz="2400" dirty="0" smtClean="0"/>
              <a:t>Receptivity </a:t>
            </a:r>
            <a:r>
              <a:rPr lang="en-US" sz="2400" dirty="0"/>
              <a:t>– yearning (literature, </a:t>
            </a:r>
            <a:r>
              <a:rPr lang="en-US" sz="2400" dirty="0" smtClean="0"/>
              <a:t>poetry, digital)</a:t>
            </a:r>
          </a:p>
          <a:p>
            <a:r>
              <a:rPr lang="en-US" sz="2400" dirty="0" smtClean="0"/>
              <a:t>Nature – relational, reflective</a:t>
            </a:r>
          </a:p>
          <a:p>
            <a:r>
              <a:rPr lang="en-US" sz="2400" dirty="0"/>
              <a:t>Mystery – respect conscience of other</a:t>
            </a:r>
          </a:p>
          <a:p>
            <a:pPr marL="0" indent="0">
              <a:buNone/>
            </a:pPr>
            <a:endParaRPr lang="en-US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Insertion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97" y="1616611"/>
            <a:ext cx="5962405" cy="449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Points of Insertion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Connectivity – friendship; risk quantitative or shallow; potential blessing and profundity: </a:t>
            </a:r>
            <a:r>
              <a:rPr lang="en-GB" sz="2400" i="1" dirty="0"/>
              <a:t>only with God</a:t>
            </a:r>
          </a:p>
          <a:p>
            <a:r>
              <a:rPr lang="en-GB" sz="2400" dirty="0"/>
              <a:t>Search – information; risk numbers or emotional; potential reliability, trust and helpful: </a:t>
            </a:r>
            <a:r>
              <a:rPr lang="en-GB" sz="2400" i="1" dirty="0" smtClean="0"/>
              <a:t>truth/Truth</a:t>
            </a:r>
            <a:r>
              <a:rPr lang="en-GB" sz="2400" dirty="0" smtClean="0"/>
              <a:t> </a:t>
            </a:r>
            <a:endParaRPr lang="en-GB" sz="2400" dirty="0"/>
          </a:p>
          <a:p>
            <a:r>
              <a:rPr lang="en-GB" sz="2400" dirty="0"/>
              <a:t>Sharing – gift; risk narcissism or performance; potential altruism and generosity: </a:t>
            </a:r>
            <a:r>
              <a:rPr lang="en-GB" sz="2400" i="1" dirty="0"/>
              <a:t>give oneself</a:t>
            </a:r>
          </a:p>
          <a:p>
            <a:r>
              <a:rPr lang="en-GB" sz="2400" dirty="0"/>
              <a:t>Following – guidance; risk polarization or sectarianism; potential dialogue and richness: </a:t>
            </a:r>
            <a:r>
              <a:rPr lang="en-GB" sz="2400" i="1" dirty="0"/>
              <a:t>discipleship</a:t>
            </a:r>
            <a:r>
              <a:rPr lang="en-GB" sz="2400" dirty="0"/>
              <a:t> </a:t>
            </a:r>
          </a:p>
          <a:p>
            <a:r>
              <a:rPr lang="en-GB" sz="2400" dirty="0"/>
              <a:t>Play – stimulation; risk distraction or isolation; potential imagination, art and beauty: </a:t>
            </a:r>
            <a:r>
              <a:rPr lang="en-GB" sz="2400" i="1" dirty="0"/>
              <a:t>wonder and awe</a:t>
            </a:r>
          </a:p>
        </p:txBody>
      </p:sp>
    </p:spTree>
    <p:extLst>
      <p:ext uri="{BB962C8B-B14F-4D97-AF65-F5344CB8AC3E}">
        <p14:creationId xmlns:p14="http://schemas.microsoft.com/office/powerpoint/2010/main" val="30649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67694"/>
            <a:ext cx="7620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Institutional Challenges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Authority </a:t>
            </a:r>
            <a:r>
              <a:rPr lang="en-GB" sz="2400" dirty="0"/>
              <a:t>– earned/conferred not claimed (celebrity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Fora and Moderation – new authority</a:t>
            </a:r>
            <a:endParaRPr lang="en-GB" sz="2400" dirty="0"/>
          </a:p>
          <a:p>
            <a:r>
              <a:rPr lang="en-GB" sz="2400" dirty="0"/>
              <a:t>Networks – poly-centric</a:t>
            </a:r>
          </a:p>
          <a:p>
            <a:r>
              <a:rPr lang="en-GB" sz="2400" dirty="0"/>
              <a:t>Church – richness, </a:t>
            </a:r>
            <a:r>
              <a:rPr lang="en-GB" sz="2400" dirty="0" smtClean="0"/>
              <a:t>strategy</a:t>
            </a:r>
            <a:endParaRPr lang="en-GB" sz="2400" dirty="0"/>
          </a:p>
          <a:p>
            <a:r>
              <a:rPr lang="en-GB" sz="2400" dirty="0"/>
              <a:t>Laity – Lumen </a:t>
            </a:r>
            <a:r>
              <a:rPr lang="en-GB" sz="2400" dirty="0" err="1"/>
              <a:t>Gentium</a:t>
            </a:r>
            <a:r>
              <a:rPr lang="en-GB" sz="2400" dirty="0"/>
              <a:t> 31 (‘web</a:t>
            </a:r>
            <a:r>
              <a:rPr lang="en-GB" sz="2400" dirty="0" smtClean="0"/>
              <a:t>’), </a:t>
            </a:r>
            <a:r>
              <a:rPr lang="en-GB" sz="2400" i="1" dirty="0" smtClean="0"/>
              <a:t>feed </a:t>
            </a:r>
            <a:r>
              <a:rPr lang="en-GB" sz="2400" i="1" dirty="0"/>
              <a:t>our base</a:t>
            </a:r>
          </a:p>
          <a:p>
            <a:r>
              <a:rPr lang="en-GB" sz="2400" dirty="0"/>
              <a:t>Take risks – language, </a:t>
            </a:r>
            <a:r>
              <a:rPr lang="en-GB" sz="2400" dirty="0" smtClean="0"/>
              <a:t>young</a:t>
            </a:r>
          </a:p>
          <a:p>
            <a:r>
              <a:rPr lang="en-GB" sz="2400" dirty="0" smtClean="0"/>
              <a:t>Evaluate – learn, share</a:t>
            </a:r>
            <a:endParaRPr lang="en-GB" sz="2400" dirty="0"/>
          </a:p>
          <a:p>
            <a:r>
              <a:rPr lang="en-GB" sz="2400" dirty="0" smtClean="0"/>
              <a:t>Ministerial formation – human, intellectual, spiritual and pastoral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81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46" y="1600200"/>
            <a:ext cx="62427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9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Conversion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Witness/Authenticity – Encounter with </a:t>
            </a:r>
            <a:r>
              <a:rPr lang="en-GB" sz="2400" dirty="0" smtClean="0"/>
              <a:t>Christ</a:t>
            </a:r>
          </a:p>
          <a:p>
            <a:r>
              <a:rPr lang="en-GB" sz="2400" dirty="0" smtClean="0"/>
              <a:t>Who do you say that I am? – genuine and coherent </a:t>
            </a:r>
            <a:endParaRPr lang="en-GB" sz="2400" dirty="0"/>
          </a:p>
          <a:p>
            <a:r>
              <a:rPr lang="en-GB" sz="2400" dirty="0"/>
              <a:t>Savouring the </a:t>
            </a:r>
            <a:r>
              <a:rPr lang="en-GB" sz="2400" dirty="0" smtClean="0"/>
              <a:t>Word (</a:t>
            </a:r>
            <a:r>
              <a:rPr lang="en-GB" sz="2400" i="1" dirty="0" err="1" smtClean="0"/>
              <a:t>lectio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divina</a:t>
            </a:r>
            <a:r>
              <a:rPr lang="en-GB" sz="2400" dirty="0" smtClean="0"/>
              <a:t>) – </a:t>
            </a:r>
            <a:r>
              <a:rPr lang="en-GB" sz="2400" i="1" dirty="0" err="1"/>
              <a:t>actio</a:t>
            </a:r>
            <a:r>
              <a:rPr lang="en-GB" sz="2400" i="1" dirty="0"/>
              <a:t> segue </a:t>
            </a:r>
            <a:r>
              <a:rPr lang="en-GB" sz="2400" i="1" dirty="0" err="1"/>
              <a:t>esse</a:t>
            </a:r>
            <a:endParaRPr lang="en-GB" sz="2400" i="1" dirty="0"/>
          </a:p>
          <a:p>
            <a:r>
              <a:rPr lang="en-GB" sz="2400" dirty="0"/>
              <a:t>Silence and </a:t>
            </a:r>
            <a:r>
              <a:rPr lang="en-GB" sz="2400" dirty="0" smtClean="0"/>
              <a:t>Solitude – listening, attention</a:t>
            </a:r>
            <a:endParaRPr lang="en-GB" sz="2400" dirty="0"/>
          </a:p>
          <a:p>
            <a:r>
              <a:rPr lang="en-GB" sz="2400" dirty="0"/>
              <a:t>Turning other </a:t>
            </a:r>
            <a:r>
              <a:rPr lang="en-GB" sz="2400" dirty="0" smtClean="0"/>
              <a:t>cheek</a:t>
            </a:r>
          </a:p>
          <a:p>
            <a:r>
              <a:rPr lang="en-GB" sz="2400" dirty="0"/>
              <a:t>Trust – professional and graced, no complacency yet </a:t>
            </a:r>
            <a:r>
              <a:rPr lang="en-GB" sz="2400" dirty="0" smtClean="0"/>
              <a:t>….</a:t>
            </a:r>
          </a:p>
          <a:p>
            <a:r>
              <a:rPr lang="en-GB" sz="2400" dirty="0" smtClean="0"/>
              <a:t>Faith </a:t>
            </a:r>
            <a:r>
              <a:rPr lang="en-GB" sz="2400" dirty="0"/>
              <a:t>– mustard seed/yeast</a:t>
            </a:r>
          </a:p>
        </p:txBody>
      </p:sp>
    </p:spTree>
    <p:extLst>
      <p:ext uri="{BB962C8B-B14F-4D97-AF65-F5344CB8AC3E}">
        <p14:creationId xmlns:p14="http://schemas.microsoft.com/office/powerpoint/2010/main" val="6184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in Context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9366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Church: Identity and Ministry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Mission – bring Good News to ends of the earth</a:t>
            </a:r>
          </a:p>
          <a:p>
            <a:r>
              <a:rPr lang="en-GB" sz="2400" dirty="0" smtClean="0"/>
              <a:t>Message – person, relationship and community</a:t>
            </a:r>
          </a:p>
          <a:p>
            <a:r>
              <a:rPr lang="en-GB" sz="2400" dirty="0" smtClean="0"/>
              <a:t>Internal – constitutive ecclesial activity, </a:t>
            </a:r>
            <a:r>
              <a:rPr lang="en-GB" sz="2400" i="1" dirty="0" smtClean="0"/>
              <a:t>community</a:t>
            </a:r>
          </a:p>
          <a:p>
            <a:r>
              <a:rPr lang="en-GB" sz="2400" dirty="0" smtClean="0"/>
              <a:t>Expression (body language) – identity and profile</a:t>
            </a:r>
          </a:p>
          <a:p>
            <a:r>
              <a:rPr lang="en-GB" sz="2400" dirty="0" smtClean="0"/>
              <a:t>Explicit attention – never more urgent</a:t>
            </a:r>
          </a:p>
          <a:p>
            <a:r>
              <a:rPr lang="en-GB" sz="2400" dirty="0" smtClean="0"/>
              <a:t>Communication – information and relationships</a:t>
            </a:r>
          </a:p>
          <a:p>
            <a:r>
              <a:rPr lang="en-GB" sz="2400" dirty="0" smtClean="0"/>
              <a:t>Social media – reinforces relational dimension</a:t>
            </a:r>
          </a:p>
          <a:p>
            <a:r>
              <a:rPr lang="en-GB" sz="2400" dirty="0" smtClean="0"/>
              <a:t>Peripheries – physical, social and existential</a:t>
            </a:r>
          </a:p>
          <a:p>
            <a:r>
              <a:rPr lang="en-GB" sz="2400" dirty="0" smtClean="0"/>
              <a:t>Culture - digital</a:t>
            </a:r>
          </a:p>
        </p:txBody>
      </p:sp>
    </p:spTree>
    <p:extLst>
      <p:ext uri="{BB962C8B-B14F-4D97-AF65-F5344CB8AC3E}">
        <p14:creationId xmlns:p14="http://schemas.microsoft.com/office/powerpoint/2010/main" val="17148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World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1" y="1600200"/>
            <a:ext cx="64801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/>
              <a:t>Digital World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Revolution/Transformation – cultural, change in communications, on-going</a:t>
            </a:r>
          </a:p>
          <a:p>
            <a:r>
              <a:rPr lang="en-GB" sz="2400" dirty="0" smtClean="0"/>
              <a:t>Involved – identity, nature and dynamics of belonging </a:t>
            </a:r>
          </a:p>
          <a:p>
            <a:r>
              <a:rPr lang="en-GB" sz="2400" dirty="0" smtClean="0"/>
              <a:t>Digital is real – avoid dualism, recognise centrality</a:t>
            </a:r>
          </a:p>
          <a:p>
            <a:r>
              <a:rPr lang="en-GB" sz="2400" dirty="0" smtClean="0"/>
              <a:t>Integrated – blended, augmented, existential environment</a:t>
            </a:r>
          </a:p>
          <a:p>
            <a:r>
              <a:rPr lang="en-GB" sz="2400" dirty="0" smtClean="0"/>
              <a:t>Digital </a:t>
            </a:r>
            <a:r>
              <a:rPr lang="en-GB" sz="2400" dirty="0"/>
              <a:t>is </a:t>
            </a:r>
            <a:r>
              <a:rPr lang="en-GB" sz="2400" dirty="0" smtClean="0"/>
              <a:t>different – new, ‘continent’, language and culture</a:t>
            </a:r>
            <a:endParaRPr lang="en-GB" sz="2400" dirty="0"/>
          </a:p>
          <a:p>
            <a:r>
              <a:rPr lang="en-GB" sz="2400" dirty="0" smtClean="0"/>
              <a:t>Ecosystem </a:t>
            </a:r>
            <a:r>
              <a:rPr lang="en-GB" sz="2400" dirty="0"/>
              <a:t>– </a:t>
            </a:r>
            <a:r>
              <a:rPr lang="en-GB" sz="2400" dirty="0" smtClean="0"/>
              <a:t>network, </a:t>
            </a:r>
            <a:r>
              <a:rPr lang="en-GB" sz="2400" dirty="0"/>
              <a:t>beyond instruments and </a:t>
            </a:r>
            <a:r>
              <a:rPr lang="en-GB" sz="2400" dirty="0" smtClean="0"/>
              <a:t>use</a:t>
            </a:r>
          </a:p>
          <a:p>
            <a:r>
              <a:rPr lang="en-GB" sz="2400" dirty="0" smtClean="0"/>
              <a:t>Right question</a:t>
            </a:r>
          </a:p>
          <a:p>
            <a:r>
              <a:rPr lang="en-GB" sz="2400" dirty="0"/>
              <a:t>Presence – absence, effective </a:t>
            </a:r>
            <a:r>
              <a:rPr lang="en-GB" sz="2400" i="1" dirty="0"/>
              <a:t>(@pontifex) 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042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Presence: Shaping the Culture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640681"/>
            <a:ext cx="7874000" cy="4445000"/>
          </a:xfrm>
        </p:spPr>
      </p:pic>
    </p:spTree>
    <p:extLst>
      <p:ext uri="{BB962C8B-B14F-4D97-AF65-F5344CB8AC3E}">
        <p14:creationId xmlns:p14="http://schemas.microsoft.com/office/powerpoint/2010/main" val="11090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Presence: Shaping the Culture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Citizens and Believers – building culture</a:t>
            </a:r>
          </a:p>
          <a:p>
            <a:r>
              <a:rPr lang="en-US" sz="2400" dirty="0" smtClean="0"/>
              <a:t>Listen, converse and encourage (</a:t>
            </a:r>
            <a:r>
              <a:rPr lang="en-US" sz="2400" i="1" dirty="0" smtClean="0"/>
              <a:t>isolation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Neighbour</a:t>
            </a:r>
            <a:r>
              <a:rPr lang="en-US" sz="2400" dirty="0" smtClean="0"/>
              <a:t> – mercy, tenderness, Good Samaritan</a:t>
            </a:r>
          </a:p>
          <a:p>
            <a:r>
              <a:rPr lang="en-US" sz="2400" dirty="0" smtClean="0"/>
              <a:t>No ulterior purpose – fellow pilgrims, gratuity (</a:t>
            </a:r>
            <a:r>
              <a:rPr lang="en-US" sz="2400" i="1" dirty="0" smtClean="0"/>
              <a:t>selling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Giving a soul – depth, vulnerability (</a:t>
            </a:r>
            <a:r>
              <a:rPr lang="en-US" sz="2400" i="1" dirty="0" smtClean="0"/>
              <a:t>performance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Sharing source of hope – faith, gift, conviction</a:t>
            </a:r>
          </a:p>
          <a:p>
            <a:r>
              <a:rPr lang="en-US" sz="2400" dirty="0"/>
              <a:t>Witness – authenticity, </a:t>
            </a:r>
            <a:r>
              <a:rPr lang="en-US" sz="2400" dirty="0" smtClean="0"/>
              <a:t>profile, </a:t>
            </a:r>
            <a:r>
              <a:rPr lang="en-US" sz="2400" i="1" dirty="0" smtClean="0"/>
              <a:t>influencer</a:t>
            </a:r>
            <a:r>
              <a:rPr lang="en-US" sz="2400" dirty="0" smtClean="0"/>
              <a:t> (</a:t>
            </a:r>
            <a:r>
              <a:rPr lang="en-US" sz="2400" i="1" dirty="0" smtClean="0"/>
              <a:t>not bombarding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Time to speak – time to let love speak (Deus caritas </a:t>
            </a:r>
            <a:r>
              <a:rPr lang="en-US" sz="2400" dirty="0" err="1" smtClean="0"/>
              <a:t>est</a:t>
            </a:r>
            <a:r>
              <a:rPr lang="en-US" sz="2400" dirty="0" smtClean="0"/>
              <a:t>, 31)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20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Language: Cultural Fluency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517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7807"/>
            <a:ext cx="7543800" cy="868959"/>
          </a:xfrm>
        </p:spPr>
        <p:txBody>
          <a:bodyPr/>
          <a:lstStyle/>
          <a:p>
            <a:pPr algn="ctr"/>
            <a:r>
              <a:rPr lang="it-IT" altLang="it-IT" sz="3600" dirty="0" smtClean="0"/>
              <a:t>Language: </a:t>
            </a:r>
            <a:r>
              <a:rPr lang="it-IT" altLang="it-IT" sz="3600" dirty="0" err="1" smtClean="0"/>
              <a:t>Speaking</a:t>
            </a:r>
            <a:r>
              <a:rPr lang="it-IT" altLang="it-IT" sz="3600" dirty="0" smtClean="0"/>
              <a:t> Digital</a:t>
            </a:r>
            <a:endParaRPr lang="en-US" altLang="it-IT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488499"/>
          </a:xfrm>
        </p:spPr>
        <p:txBody>
          <a:bodyPr>
            <a:noAutofit/>
          </a:bodyPr>
          <a:lstStyle/>
          <a:p>
            <a:r>
              <a:rPr lang="en-US" altLang="it-IT" sz="2400" dirty="0" smtClean="0"/>
              <a:t>Style – conversational, participative, engagement </a:t>
            </a:r>
            <a:endParaRPr lang="en-US" altLang="it-IT" sz="2400" i="1" dirty="0" smtClean="0"/>
          </a:p>
          <a:p>
            <a:r>
              <a:rPr lang="en-US" altLang="it-IT" sz="2400" dirty="0" smtClean="0"/>
              <a:t>Institutional challenge – subsidiarity, devolved interactivity (</a:t>
            </a:r>
            <a:r>
              <a:rPr lang="en-US" altLang="it-IT" sz="2400" dirty="0" err="1" smtClean="0"/>
              <a:t>glocal</a:t>
            </a:r>
            <a:r>
              <a:rPr lang="en-US" altLang="it-IT" sz="2400" dirty="0" smtClean="0"/>
              <a:t>)</a:t>
            </a:r>
            <a:endParaRPr lang="en-US" altLang="it-IT" sz="2400" i="1" dirty="0"/>
          </a:p>
          <a:p>
            <a:r>
              <a:rPr lang="en-US" altLang="it-IT" sz="2400" dirty="0" smtClean="0"/>
              <a:t>Modes – beyond text, multimedia (beauty), </a:t>
            </a:r>
            <a:r>
              <a:rPr lang="en-US" altLang="it-IT" sz="2400" i="1" dirty="0" smtClean="0"/>
              <a:t>warming hearts</a:t>
            </a:r>
            <a:r>
              <a:rPr lang="en-US" altLang="it-IT" sz="2400" dirty="0" smtClean="0"/>
              <a:t> </a:t>
            </a:r>
          </a:p>
          <a:p>
            <a:r>
              <a:rPr lang="en-US" altLang="it-IT" sz="2400" dirty="0" smtClean="0"/>
              <a:t>Show rather than tell – experience of living (Stained Glass - Facebook, </a:t>
            </a:r>
            <a:r>
              <a:rPr lang="en-US" altLang="it-IT" sz="2400" dirty="0" err="1" smtClean="0"/>
              <a:t>Youtube</a:t>
            </a:r>
            <a:r>
              <a:rPr lang="en-US" altLang="it-IT" sz="2400" dirty="0" smtClean="0"/>
              <a:t>, apps)                                       </a:t>
            </a:r>
            <a:endParaRPr lang="en-US" altLang="it-IT" sz="2400" dirty="0"/>
          </a:p>
          <a:p>
            <a:r>
              <a:rPr lang="en-US" altLang="it-IT" sz="2400" dirty="0" smtClean="0"/>
              <a:t>Vocabulary – </a:t>
            </a:r>
            <a:r>
              <a:rPr lang="en-US" altLang="it-IT" sz="2400" dirty="0"/>
              <a:t> </a:t>
            </a:r>
            <a:r>
              <a:rPr lang="en-US" altLang="it-IT" sz="2400" dirty="0" smtClean="0"/>
              <a:t>words</a:t>
            </a:r>
            <a:r>
              <a:rPr lang="en-US" altLang="it-IT" sz="2400" dirty="0"/>
              <a:t>, icons, </a:t>
            </a:r>
            <a:r>
              <a:rPr lang="en-US" altLang="it-IT" sz="2400" dirty="0" smtClean="0"/>
              <a:t>rituals (</a:t>
            </a:r>
            <a:r>
              <a:rPr lang="en-US" altLang="it-IT" sz="2400" i="1" dirty="0" smtClean="0"/>
              <a:t>grammar of simplicity</a:t>
            </a:r>
            <a:r>
              <a:rPr lang="en-US" altLang="it-IT" sz="2400" dirty="0" smtClean="0"/>
              <a:t>)</a:t>
            </a:r>
          </a:p>
          <a:p>
            <a:r>
              <a:rPr lang="en-US" altLang="it-IT" sz="2400" dirty="0" smtClean="0"/>
              <a:t>Public debate – broadcasting, first language </a:t>
            </a:r>
          </a:p>
          <a:p>
            <a:r>
              <a:rPr lang="en-GB" altLang="it-IT" sz="2400" dirty="0"/>
              <a:t>Vision, values and norms – Yes before No</a:t>
            </a:r>
          </a:p>
          <a:p>
            <a:endParaRPr lang="en-US" altLang="it-IT" sz="2400" dirty="0" smtClean="0"/>
          </a:p>
          <a:p>
            <a:pPr marL="0" indent="0">
              <a:buNone/>
            </a:pPr>
            <a:endParaRPr lang="en-US" altLang="it-IT" sz="2400" dirty="0"/>
          </a:p>
        </p:txBody>
      </p:sp>
    </p:spTree>
    <p:extLst>
      <p:ext uri="{BB962C8B-B14F-4D97-AF65-F5344CB8AC3E}">
        <p14:creationId xmlns:p14="http://schemas.microsoft.com/office/powerpoint/2010/main" val="4066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624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Tema di Office</vt:lpstr>
      <vt:lpstr> Sharing the Good News, Creating Culture  Mission in Context</vt:lpstr>
      <vt:lpstr>Mission in Context</vt:lpstr>
      <vt:lpstr>Church: Identity and Ministry</vt:lpstr>
      <vt:lpstr>Digital World</vt:lpstr>
      <vt:lpstr>Digital World</vt:lpstr>
      <vt:lpstr>Presence: Shaping the Culture</vt:lpstr>
      <vt:lpstr>Presence: Shaping the Culture</vt:lpstr>
      <vt:lpstr>Language: Cultural Fluency</vt:lpstr>
      <vt:lpstr>Language: Speaking Digital</vt:lpstr>
      <vt:lpstr>Icons</vt:lpstr>
      <vt:lpstr>Cultural Engagement</vt:lpstr>
      <vt:lpstr>Cultural Engagement: Discernment</vt:lpstr>
      <vt:lpstr>Points of Insertion</vt:lpstr>
      <vt:lpstr>Points of Insertion</vt:lpstr>
      <vt:lpstr>Challenge</vt:lpstr>
      <vt:lpstr>Institutional Challenges</vt:lpstr>
      <vt:lpstr>Conversion</vt:lpstr>
      <vt:lpstr>Conversion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Ministry and the ‘New Media’</dc:title>
  <dc:creator>PTighe</dc:creator>
  <cp:lastModifiedBy>Danielle Achikian</cp:lastModifiedBy>
  <cp:revision>83</cp:revision>
  <cp:lastPrinted>2018-03-08T15:46:21Z</cp:lastPrinted>
  <dcterms:created xsi:type="dcterms:W3CDTF">2014-02-19T08:31:22Z</dcterms:created>
  <dcterms:modified xsi:type="dcterms:W3CDTF">2019-05-09T12:18:26Z</dcterms:modified>
</cp:coreProperties>
</file>