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7" r:id="rId4"/>
    <p:sldId id="257" r:id="rId5"/>
    <p:sldId id="258" r:id="rId6"/>
    <p:sldId id="261" r:id="rId7"/>
    <p:sldId id="262" r:id="rId8"/>
    <p:sldId id="259" r:id="rId9"/>
    <p:sldId id="280" r:id="rId10"/>
    <p:sldId id="283" r:id="rId11"/>
    <p:sldId id="266" r:id="rId12"/>
    <p:sldId id="263" r:id="rId13"/>
    <p:sldId id="264" r:id="rId14"/>
    <p:sldId id="279" r:id="rId15"/>
    <p:sldId id="272" r:id="rId16"/>
    <p:sldId id="273" r:id="rId17"/>
    <p:sldId id="274" r:id="rId18"/>
    <p:sldId id="268" r:id="rId19"/>
    <p:sldId id="269" r:id="rId20"/>
    <p:sldId id="270" r:id="rId21"/>
    <p:sldId id="271" r:id="rId22"/>
    <p:sldId id="27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1" d="100"/>
          <a:sy n="141" d="100"/>
        </p:scale>
        <p:origin x="-104" y="-121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21/5/19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facebook.com/parracatholic/videos/st-lukes-catholic-faith-community-an-answer-to-prayer/1450227838422976/"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2F1CFC-2BE1-47F6-8A72-DC0C37122311}"/>
              </a:ext>
            </a:extLst>
          </p:cNvPr>
          <p:cNvSpPr>
            <a:spLocks noGrp="1"/>
          </p:cNvSpPr>
          <p:nvPr>
            <p:ph type="ctrTitle"/>
          </p:nvPr>
        </p:nvSpPr>
        <p:spPr>
          <a:xfrm>
            <a:off x="1602557" y="1964267"/>
            <a:ext cx="9557568" cy="2421464"/>
          </a:xfrm>
        </p:spPr>
        <p:txBody>
          <a:bodyPr>
            <a:normAutofit/>
          </a:bodyPr>
          <a:lstStyle/>
          <a:p>
            <a:r>
              <a:rPr lang="en-AU" dirty="0"/>
              <a:t>4.8 Workshop: </a:t>
            </a:r>
            <a:br>
              <a:rPr lang="en-AU" dirty="0"/>
            </a:br>
            <a:r>
              <a:rPr lang="en-AU" dirty="0"/>
              <a:t>The reality of married clergy </a:t>
            </a:r>
            <a:br>
              <a:rPr lang="en-AU" dirty="0"/>
            </a:br>
            <a:r>
              <a:rPr lang="en-AU" dirty="0"/>
              <a:t>in our Church today</a:t>
            </a:r>
          </a:p>
        </p:txBody>
      </p:sp>
      <p:sp>
        <p:nvSpPr>
          <p:cNvPr id="3" name="Subtitle 2">
            <a:extLst>
              <a:ext uri="{FF2B5EF4-FFF2-40B4-BE49-F238E27FC236}">
                <a16:creationId xmlns="" xmlns:a16="http://schemas.microsoft.com/office/drawing/2014/main" id="{C2725327-EBD2-4A1A-B8A5-709A568FDE0D}"/>
              </a:ext>
            </a:extLst>
          </p:cNvPr>
          <p:cNvSpPr>
            <a:spLocks noGrp="1"/>
          </p:cNvSpPr>
          <p:nvPr>
            <p:ph type="subTitle" idx="1"/>
          </p:nvPr>
        </p:nvSpPr>
        <p:spPr/>
        <p:txBody>
          <a:bodyPr>
            <a:normAutofit/>
          </a:bodyPr>
          <a:lstStyle/>
          <a:p>
            <a:r>
              <a:rPr lang="en-AU" sz="2800" dirty="0"/>
              <a:t>DEACON TONY AND ANNETTE HOBAN</a:t>
            </a:r>
          </a:p>
        </p:txBody>
      </p:sp>
    </p:spTree>
    <p:extLst>
      <p:ext uri="{BB962C8B-B14F-4D97-AF65-F5344CB8AC3E}">
        <p14:creationId xmlns:p14="http://schemas.microsoft.com/office/powerpoint/2010/main" val="19878767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arge crowd of people&#10;&#10;Description generated with very high confidence">
            <a:extLst>
              <a:ext uri="{FF2B5EF4-FFF2-40B4-BE49-F238E27FC236}">
                <a16:creationId xmlns="" xmlns:a16="http://schemas.microsoft.com/office/drawing/2014/main" id="{B65BBF99-8287-47B0-BA65-DB0BEDBED85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5998" y="1"/>
            <a:ext cx="11188322" cy="6858000"/>
          </a:xfrm>
        </p:spPr>
      </p:pic>
    </p:spTree>
    <p:extLst>
      <p:ext uri="{BB962C8B-B14F-4D97-AF65-F5344CB8AC3E}">
        <p14:creationId xmlns:p14="http://schemas.microsoft.com/office/powerpoint/2010/main" val="27214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7863CF-CA0C-4038-9C99-21E91672BBF2}"/>
              </a:ext>
            </a:extLst>
          </p:cNvPr>
          <p:cNvSpPr>
            <a:spLocks noGrp="1"/>
          </p:cNvSpPr>
          <p:nvPr>
            <p:ph type="title"/>
          </p:nvPr>
        </p:nvSpPr>
        <p:spPr/>
        <p:txBody>
          <a:bodyPr>
            <a:noAutofit/>
          </a:bodyPr>
          <a:lstStyle/>
          <a:p>
            <a:r>
              <a:rPr lang="en-US" sz="7200" dirty="0"/>
              <a:t>Some learnings from our journey</a:t>
            </a:r>
            <a:endParaRPr lang="en-AU" sz="7200" dirty="0"/>
          </a:p>
        </p:txBody>
      </p:sp>
      <p:sp>
        <p:nvSpPr>
          <p:cNvPr id="3" name="Content Placeholder 2">
            <a:extLst>
              <a:ext uri="{FF2B5EF4-FFF2-40B4-BE49-F238E27FC236}">
                <a16:creationId xmlns="" xmlns:a16="http://schemas.microsoft.com/office/drawing/2014/main" id="{DFCA2AC4-DBEA-446B-B2FB-A70FE3D9672A}"/>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272268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B627D45-4931-4C22-855F-15C0DEE4E3A3}"/>
              </a:ext>
            </a:extLst>
          </p:cNvPr>
          <p:cNvSpPr>
            <a:spLocks noGrp="1"/>
          </p:cNvSpPr>
          <p:nvPr>
            <p:ph idx="1"/>
          </p:nvPr>
        </p:nvSpPr>
        <p:spPr>
          <a:xfrm>
            <a:off x="610386" y="1076838"/>
            <a:ext cx="11323947" cy="3649133"/>
          </a:xfrm>
        </p:spPr>
        <p:txBody>
          <a:bodyPr>
            <a:noAutofit/>
          </a:bodyPr>
          <a:lstStyle/>
          <a:p>
            <a:r>
              <a:rPr lang="en-US" sz="4400" dirty="0"/>
              <a:t>Can. 517 §2. If, because of </a:t>
            </a:r>
            <a:r>
              <a:rPr lang="en-US" sz="4400" u="sng" dirty="0"/>
              <a:t>a lack of priests</a:t>
            </a:r>
            <a:r>
              <a:rPr lang="en-US" sz="4400" dirty="0"/>
              <a:t>, the diocesan bishop has decided that </a:t>
            </a:r>
            <a:r>
              <a:rPr lang="en-US" sz="4400" u="sng" dirty="0"/>
              <a:t>participation in the exercise of the pastoral care of a parish </a:t>
            </a:r>
            <a:r>
              <a:rPr lang="en-US" sz="4400" dirty="0"/>
              <a:t>is </a:t>
            </a:r>
            <a:r>
              <a:rPr lang="en-US" sz="4400" u="sng" dirty="0"/>
              <a:t>to be entrusted to a deacon, to another person who is not a priest, or to a community of persons</a:t>
            </a:r>
            <a:r>
              <a:rPr lang="en-US" sz="4400" dirty="0"/>
              <a:t>, he is to appoint some priest who, provided with the powers and faculties of a pastor, is to direct the pastoral care.</a:t>
            </a:r>
            <a:endParaRPr lang="en-AU" sz="4400" dirty="0"/>
          </a:p>
        </p:txBody>
      </p:sp>
    </p:spTree>
    <p:extLst>
      <p:ext uri="{BB962C8B-B14F-4D97-AF65-F5344CB8AC3E}">
        <p14:creationId xmlns:p14="http://schemas.microsoft.com/office/powerpoint/2010/main" val="383889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A0AFE7-6281-49FB-AD61-B8991E8E0010}"/>
              </a:ext>
            </a:extLst>
          </p:cNvPr>
          <p:cNvSpPr>
            <a:spLocks noGrp="1"/>
          </p:cNvSpPr>
          <p:nvPr>
            <p:ph type="title"/>
          </p:nvPr>
        </p:nvSpPr>
        <p:spPr>
          <a:xfrm>
            <a:off x="685800" y="119407"/>
            <a:ext cx="10131425" cy="1456267"/>
          </a:xfrm>
        </p:spPr>
        <p:txBody>
          <a:bodyPr/>
          <a:lstStyle/>
          <a:p>
            <a:r>
              <a:rPr lang="en-AU" dirty="0"/>
              <a:t>The Pope’s vision of parish (</a:t>
            </a:r>
            <a:r>
              <a:rPr lang="en-AU" dirty="0" err="1"/>
              <a:t>Evangelii</a:t>
            </a:r>
            <a:r>
              <a:rPr lang="en-AU" dirty="0"/>
              <a:t> </a:t>
            </a:r>
            <a:r>
              <a:rPr lang="en-AU" dirty="0" err="1"/>
              <a:t>gaUdium</a:t>
            </a:r>
            <a:r>
              <a:rPr lang="en-AU" dirty="0"/>
              <a:t>)</a:t>
            </a:r>
          </a:p>
        </p:txBody>
      </p:sp>
      <p:sp>
        <p:nvSpPr>
          <p:cNvPr id="3" name="Content Placeholder 2">
            <a:extLst>
              <a:ext uri="{FF2B5EF4-FFF2-40B4-BE49-F238E27FC236}">
                <a16:creationId xmlns="" xmlns:a16="http://schemas.microsoft.com/office/drawing/2014/main" id="{0633360F-3999-4C91-9934-E65B29E8ECEF}"/>
              </a:ext>
            </a:extLst>
          </p:cNvPr>
          <p:cNvSpPr>
            <a:spLocks noGrp="1"/>
          </p:cNvSpPr>
          <p:nvPr>
            <p:ph idx="1"/>
          </p:nvPr>
        </p:nvSpPr>
        <p:spPr>
          <a:xfrm>
            <a:off x="685800" y="1251890"/>
            <a:ext cx="10131425" cy="3649133"/>
          </a:xfrm>
        </p:spPr>
        <p:txBody>
          <a:bodyPr>
            <a:noAutofit/>
          </a:bodyPr>
          <a:lstStyle/>
          <a:p>
            <a:pPr marL="0" indent="0">
              <a:buNone/>
            </a:pPr>
            <a:r>
              <a:rPr lang="en-US" sz="3600" dirty="0"/>
              <a:t>28. “The parish is not an outdated institution; precisely because it possesses </a:t>
            </a:r>
            <a:r>
              <a:rPr lang="en-US" sz="3600" u="sng" dirty="0"/>
              <a:t>great flexibility</a:t>
            </a:r>
            <a:r>
              <a:rPr lang="en-US" sz="3600" dirty="0"/>
              <a:t>, it can assume </a:t>
            </a:r>
            <a:r>
              <a:rPr lang="en-US" sz="3600" u="sng" dirty="0"/>
              <a:t>quite different contours </a:t>
            </a:r>
            <a:r>
              <a:rPr lang="en-US" sz="3600" dirty="0"/>
              <a:t>depending on the </a:t>
            </a:r>
            <a:r>
              <a:rPr lang="en-US" sz="3600" u="sng" dirty="0"/>
              <a:t>openness and missionary creativity </a:t>
            </a:r>
            <a:r>
              <a:rPr lang="en-US" sz="3600" dirty="0"/>
              <a:t>of the pastor and the community.” </a:t>
            </a:r>
            <a:endParaRPr lang="en-AU" sz="3600" dirty="0"/>
          </a:p>
        </p:txBody>
      </p:sp>
    </p:spTree>
    <p:extLst>
      <p:ext uri="{BB962C8B-B14F-4D97-AF65-F5344CB8AC3E}">
        <p14:creationId xmlns:p14="http://schemas.microsoft.com/office/powerpoint/2010/main" val="315361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0A437F-592C-4415-B8F7-A66C3BC5C6E7}"/>
              </a:ext>
            </a:extLst>
          </p:cNvPr>
          <p:cNvSpPr>
            <a:spLocks noGrp="1"/>
          </p:cNvSpPr>
          <p:nvPr>
            <p:ph type="title"/>
          </p:nvPr>
        </p:nvSpPr>
        <p:spPr/>
        <p:txBody>
          <a:bodyPr>
            <a:normAutofit/>
          </a:bodyPr>
          <a:lstStyle/>
          <a:p>
            <a:pPr algn="ctr"/>
            <a:r>
              <a:rPr lang="en-AU" sz="7200" b="1" dirty="0"/>
              <a:t>Ministry as a Couple</a:t>
            </a:r>
          </a:p>
        </p:txBody>
      </p:sp>
      <p:pic>
        <p:nvPicPr>
          <p:cNvPr id="5" name="Content Placeholder 4" descr="A group of people posing for the camera&#10;&#10;Description generated with very high confidence">
            <a:extLst>
              <a:ext uri="{FF2B5EF4-FFF2-40B4-BE49-F238E27FC236}">
                <a16:creationId xmlns="" xmlns:a16="http://schemas.microsoft.com/office/drawing/2014/main" id="{4A48F923-EDDA-40F8-81AC-CB4101EE72E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284160" y="2164080"/>
            <a:ext cx="3981126" cy="3596640"/>
          </a:xfrm>
        </p:spPr>
      </p:pic>
      <p:pic>
        <p:nvPicPr>
          <p:cNvPr id="7" name="Picture 6" descr="A person smiling next to a body of water&#10;&#10;Description generated with very high confidence">
            <a:extLst>
              <a:ext uri="{FF2B5EF4-FFF2-40B4-BE49-F238E27FC236}">
                <a16:creationId xmlns="" xmlns:a16="http://schemas.microsoft.com/office/drawing/2014/main" id="{AF5818FB-A932-4E41-89FA-05733F60A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1513" y="2164080"/>
            <a:ext cx="4795520" cy="3596640"/>
          </a:xfrm>
          <a:prstGeom prst="rect">
            <a:avLst/>
          </a:prstGeom>
        </p:spPr>
      </p:pic>
    </p:spTree>
    <p:extLst>
      <p:ext uri="{BB962C8B-B14F-4D97-AF65-F5344CB8AC3E}">
        <p14:creationId xmlns:p14="http://schemas.microsoft.com/office/powerpoint/2010/main" val="141003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1B6CB7-ECF8-4859-870F-CB53CB39AFD8}"/>
              </a:ext>
            </a:extLst>
          </p:cNvPr>
          <p:cNvSpPr>
            <a:spLocks noGrp="1"/>
          </p:cNvSpPr>
          <p:nvPr>
            <p:ph type="title"/>
          </p:nvPr>
        </p:nvSpPr>
        <p:spPr/>
        <p:txBody>
          <a:bodyPr>
            <a:noAutofit/>
          </a:bodyPr>
          <a:lstStyle/>
          <a:p>
            <a:r>
              <a:rPr lang="en-AU" sz="7200" b="1" dirty="0"/>
              <a:t>Some learnings for the broader church</a:t>
            </a:r>
          </a:p>
        </p:txBody>
      </p:sp>
      <p:sp>
        <p:nvSpPr>
          <p:cNvPr id="3" name="Content Placeholder 2">
            <a:extLst>
              <a:ext uri="{FF2B5EF4-FFF2-40B4-BE49-F238E27FC236}">
                <a16:creationId xmlns="" xmlns:a16="http://schemas.microsoft.com/office/drawing/2014/main" id="{119B8325-A701-4E3B-8206-A899B89E5BC0}"/>
              </a:ext>
            </a:extLst>
          </p:cNvPr>
          <p:cNvSpPr>
            <a:spLocks noGrp="1"/>
          </p:cNvSpPr>
          <p:nvPr>
            <p:ph idx="1"/>
          </p:nvPr>
        </p:nvSpPr>
        <p:spPr>
          <a:xfrm>
            <a:off x="761216" y="1736890"/>
            <a:ext cx="10131425" cy="3649133"/>
          </a:xfrm>
        </p:spPr>
        <p:txBody>
          <a:bodyPr/>
          <a:lstStyle/>
          <a:p>
            <a:pPr marL="0" indent="0">
              <a:buNone/>
            </a:pPr>
            <a:r>
              <a:rPr lang="en-AU" sz="3600" dirty="0"/>
              <a:t>Do you think there should be more use </a:t>
            </a:r>
            <a:br>
              <a:rPr lang="en-AU" sz="3600" dirty="0"/>
            </a:br>
            <a:r>
              <a:rPr lang="en-AU" sz="3600" dirty="0"/>
              <a:t>of Canon 517 S2? Why/ Why not?</a:t>
            </a:r>
          </a:p>
          <a:p>
            <a:endParaRPr lang="en-AU" dirty="0"/>
          </a:p>
        </p:txBody>
      </p:sp>
    </p:spTree>
    <p:extLst>
      <p:ext uri="{BB962C8B-B14F-4D97-AF65-F5344CB8AC3E}">
        <p14:creationId xmlns:p14="http://schemas.microsoft.com/office/powerpoint/2010/main" val="1499460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9DF914-BBBB-4632-BB59-3B38650F6552}"/>
              </a:ext>
            </a:extLst>
          </p:cNvPr>
          <p:cNvSpPr>
            <a:spLocks noGrp="1"/>
          </p:cNvSpPr>
          <p:nvPr>
            <p:ph type="title"/>
          </p:nvPr>
        </p:nvSpPr>
        <p:spPr/>
        <p:txBody>
          <a:bodyPr>
            <a:noAutofit/>
          </a:bodyPr>
          <a:lstStyle/>
          <a:p>
            <a:r>
              <a:rPr lang="en-AU" sz="7200" dirty="0"/>
              <a:t>Some </a:t>
            </a:r>
            <a:r>
              <a:rPr lang="en-AU" sz="7200" dirty="0" err="1"/>
              <a:t>learningS</a:t>
            </a:r>
            <a:r>
              <a:rPr lang="en-AU" sz="7200" dirty="0"/>
              <a:t> for the broader church</a:t>
            </a:r>
          </a:p>
        </p:txBody>
      </p:sp>
      <p:sp>
        <p:nvSpPr>
          <p:cNvPr id="3" name="Content Placeholder 2">
            <a:extLst>
              <a:ext uri="{FF2B5EF4-FFF2-40B4-BE49-F238E27FC236}">
                <a16:creationId xmlns="" xmlns:a16="http://schemas.microsoft.com/office/drawing/2014/main" id="{287CB827-347F-4223-B333-2C45B5521CFC}"/>
              </a:ext>
            </a:extLst>
          </p:cNvPr>
          <p:cNvSpPr>
            <a:spLocks noGrp="1"/>
          </p:cNvSpPr>
          <p:nvPr>
            <p:ph idx="1"/>
          </p:nvPr>
        </p:nvSpPr>
        <p:spPr>
          <a:xfrm>
            <a:off x="563252" y="2406018"/>
            <a:ext cx="10131425" cy="3649133"/>
          </a:xfrm>
        </p:spPr>
        <p:txBody>
          <a:bodyPr>
            <a:normAutofit fontScale="85000" lnSpcReduction="20000"/>
          </a:bodyPr>
          <a:lstStyle/>
          <a:p>
            <a:pPr marL="0" indent="0">
              <a:buNone/>
            </a:pPr>
            <a:r>
              <a:rPr lang="en-AU" sz="3600" dirty="0"/>
              <a:t>Should priests continue to be the leaders of:</a:t>
            </a:r>
          </a:p>
          <a:p>
            <a:pPr>
              <a:buFontTx/>
              <a:buChar char="-"/>
            </a:pPr>
            <a:r>
              <a:rPr lang="en-AU" sz="3600" dirty="0"/>
              <a:t>sacramental life </a:t>
            </a:r>
          </a:p>
          <a:p>
            <a:pPr>
              <a:buFontTx/>
              <a:buChar char="-"/>
            </a:pPr>
            <a:r>
              <a:rPr lang="en-AU" sz="3600" dirty="0"/>
              <a:t>pastoral care</a:t>
            </a:r>
          </a:p>
          <a:p>
            <a:pPr>
              <a:buFontTx/>
              <a:buChar char="-"/>
            </a:pPr>
            <a:r>
              <a:rPr lang="en-AU" sz="3600" dirty="0"/>
              <a:t>outreach </a:t>
            </a:r>
          </a:p>
          <a:p>
            <a:pPr>
              <a:buFontTx/>
              <a:buChar char="-"/>
            </a:pPr>
            <a:r>
              <a:rPr lang="en-AU" sz="3600" dirty="0"/>
              <a:t>administration?</a:t>
            </a:r>
          </a:p>
          <a:p>
            <a:pPr marL="0" indent="0">
              <a:buNone/>
            </a:pPr>
            <a:r>
              <a:rPr lang="en-AU" sz="3600" b="1" u="sng" dirty="0"/>
              <a:t>OR, </a:t>
            </a:r>
            <a:r>
              <a:rPr lang="en-AU" sz="3600" dirty="0"/>
              <a:t>should they be responsible only for leadership of the sacramental life of the community?</a:t>
            </a:r>
          </a:p>
          <a:p>
            <a:pPr marL="0" indent="0">
              <a:buNone/>
            </a:pPr>
            <a:endParaRPr lang="en-AU" dirty="0"/>
          </a:p>
        </p:txBody>
      </p:sp>
    </p:spTree>
    <p:extLst>
      <p:ext uri="{BB962C8B-B14F-4D97-AF65-F5344CB8AC3E}">
        <p14:creationId xmlns:p14="http://schemas.microsoft.com/office/powerpoint/2010/main" val="175839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F15A4-1802-44DC-AE88-FB90AC646D20}"/>
              </a:ext>
            </a:extLst>
          </p:cNvPr>
          <p:cNvSpPr>
            <a:spLocks noGrp="1"/>
          </p:cNvSpPr>
          <p:nvPr>
            <p:ph type="title"/>
          </p:nvPr>
        </p:nvSpPr>
        <p:spPr>
          <a:xfrm>
            <a:off x="685801" y="338666"/>
            <a:ext cx="10131425" cy="1456267"/>
          </a:xfrm>
        </p:spPr>
        <p:txBody>
          <a:bodyPr/>
          <a:lstStyle/>
          <a:p>
            <a:r>
              <a:rPr lang="en-AU" b="1" dirty="0"/>
              <a:t>ACCOUNTABILITY IN THE CHURCH</a:t>
            </a:r>
          </a:p>
        </p:txBody>
      </p:sp>
      <p:sp>
        <p:nvSpPr>
          <p:cNvPr id="3" name="Content Placeholder 2">
            <a:extLst>
              <a:ext uri="{FF2B5EF4-FFF2-40B4-BE49-F238E27FC236}">
                <a16:creationId xmlns="" xmlns:a16="http://schemas.microsoft.com/office/drawing/2014/main" id="{E5D12B63-FEEC-46FF-B29B-35D1CA798A2E}"/>
              </a:ext>
            </a:extLst>
          </p:cNvPr>
          <p:cNvSpPr>
            <a:spLocks noGrp="1"/>
          </p:cNvSpPr>
          <p:nvPr>
            <p:ph idx="1"/>
          </p:nvPr>
        </p:nvSpPr>
        <p:spPr>
          <a:xfrm>
            <a:off x="685801" y="1670727"/>
            <a:ext cx="10131425" cy="3649133"/>
          </a:xfrm>
        </p:spPr>
        <p:txBody>
          <a:bodyPr>
            <a:normAutofit/>
          </a:bodyPr>
          <a:lstStyle/>
          <a:p>
            <a:pPr marL="0" indent="0">
              <a:buNone/>
            </a:pPr>
            <a:r>
              <a:rPr lang="en-AU" sz="3600" dirty="0"/>
              <a:t>How can the Church follow the example of corporates, charities and its own social and health arms with accountability and support measures for regular meetings with ‘supervisor’, expected outcomes to achieve, professional supervision/accompaniment etc?  </a:t>
            </a:r>
          </a:p>
          <a:p>
            <a:endParaRPr lang="en-AU" dirty="0"/>
          </a:p>
        </p:txBody>
      </p:sp>
    </p:spTree>
    <p:extLst>
      <p:ext uri="{BB962C8B-B14F-4D97-AF65-F5344CB8AC3E}">
        <p14:creationId xmlns:p14="http://schemas.microsoft.com/office/powerpoint/2010/main" val="418061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9D3AF-99B4-4DB3-917A-DBE0328EC72E}"/>
              </a:ext>
            </a:extLst>
          </p:cNvPr>
          <p:cNvSpPr>
            <a:spLocks noGrp="1"/>
          </p:cNvSpPr>
          <p:nvPr>
            <p:ph type="title"/>
          </p:nvPr>
        </p:nvSpPr>
        <p:spPr>
          <a:xfrm>
            <a:off x="563253" y="81699"/>
            <a:ext cx="10131425" cy="1456267"/>
          </a:xfrm>
        </p:spPr>
        <p:txBody>
          <a:bodyPr/>
          <a:lstStyle/>
          <a:p>
            <a:r>
              <a:rPr lang="en-AU" b="1" dirty="0"/>
              <a:t>Some further learnings</a:t>
            </a:r>
            <a:endParaRPr lang="en-AU" dirty="0"/>
          </a:p>
        </p:txBody>
      </p:sp>
      <p:sp>
        <p:nvSpPr>
          <p:cNvPr id="3" name="Content Placeholder 2">
            <a:extLst>
              <a:ext uri="{FF2B5EF4-FFF2-40B4-BE49-F238E27FC236}">
                <a16:creationId xmlns="" xmlns:a16="http://schemas.microsoft.com/office/drawing/2014/main" id="{7ED1396B-2C9A-4CCE-A36A-13EFEE378459}"/>
              </a:ext>
            </a:extLst>
          </p:cNvPr>
          <p:cNvSpPr>
            <a:spLocks noGrp="1"/>
          </p:cNvSpPr>
          <p:nvPr>
            <p:ph idx="1"/>
          </p:nvPr>
        </p:nvSpPr>
        <p:spPr>
          <a:xfrm>
            <a:off x="637127" y="1378496"/>
            <a:ext cx="10131425" cy="3649133"/>
          </a:xfrm>
        </p:spPr>
        <p:txBody>
          <a:bodyPr>
            <a:noAutofit/>
          </a:bodyPr>
          <a:lstStyle/>
          <a:p>
            <a:pPr marL="0" indent="0">
              <a:buNone/>
            </a:pPr>
            <a:r>
              <a:rPr lang="en-AU" sz="3600" dirty="0"/>
              <a:t>- a team leadership approach - advisory group from day one </a:t>
            </a:r>
          </a:p>
          <a:p>
            <a:pPr>
              <a:buFontTx/>
              <a:buChar char="-"/>
            </a:pPr>
            <a:r>
              <a:rPr lang="en-AU" sz="3600" dirty="0"/>
              <a:t>Support from Diocesan pastoral planning team </a:t>
            </a:r>
          </a:p>
          <a:p>
            <a:pPr>
              <a:buFontTx/>
              <a:buChar char="-"/>
            </a:pPr>
            <a:r>
              <a:rPr lang="en-AU" sz="3600" dirty="0"/>
              <a:t>Learning from others – Oran Park Parish; Toronto Parish</a:t>
            </a:r>
          </a:p>
          <a:p>
            <a:pPr marL="0" indent="0">
              <a:buNone/>
            </a:pPr>
            <a:r>
              <a:rPr lang="en-AU" sz="3600" dirty="0"/>
              <a:t>- Divine Renovation/Alpha model</a:t>
            </a:r>
          </a:p>
        </p:txBody>
      </p:sp>
    </p:spTree>
    <p:extLst>
      <p:ext uri="{BB962C8B-B14F-4D97-AF65-F5344CB8AC3E}">
        <p14:creationId xmlns:p14="http://schemas.microsoft.com/office/powerpoint/2010/main" val="285273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95DC9F-FD5F-42A5-B8F1-C440924FCA0C}"/>
              </a:ext>
            </a:extLst>
          </p:cNvPr>
          <p:cNvSpPr>
            <a:spLocks noGrp="1"/>
          </p:cNvSpPr>
          <p:nvPr>
            <p:ph type="title"/>
          </p:nvPr>
        </p:nvSpPr>
        <p:spPr>
          <a:xfrm>
            <a:off x="685801" y="0"/>
            <a:ext cx="10131425" cy="1456267"/>
          </a:xfrm>
        </p:spPr>
        <p:txBody>
          <a:bodyPr/>
          <a:lstStyle/>
          <a:p>
            <a:r>
              <a:rPr lang="en-AU" dirty="0"/>
              <a:t>Some further learnings </a:t>
            </a:r>
          </a:p>
        </p:txBody>
      </p:sp>
      <p:sp>
        <p:nvSpPr>
          <p:cNvPr id="3" name="Content Placeholder 2">
            <a:extLst>
              <a:ext uri="{FF2B5EF4-FFF2-40B4-BE49-F238E27FC236}">
                <a16:creationId xmlns="" xmlns:a16="http://schemas.microsoft.com/office/drawing/2014/main" id="{23B31660-7FF4-42D1-9CE1-3E1A987DC56C}"/>
              </a:ext>
            </a:extLst>
          </p:cNvPr>
          <p:cNvSpPr>
            <a:spLocks noGrp="1"/>
          </p:cNvSpPr>
          <p:nvPr>
            <p:ph idx="1"/>
          </p:nvPr>
        </p:nvSpPr>
        <p:spPr>
          <a:xfrm>
            <a:off x="610387" y="1456267"/>
            <a:ext cx="10131425" cy="4715933"/>
          </a:xfrm>
        </p:spPr>
        <p:txBody>
          <a:bodyPr>
            <a:normAutofit fontScale="92500"/>
          </a:bodyPr>
          <a:lstStyle/>
          <a:p>
            <a:pPr marL="0" indent="0">
              <a:buNone/>
            </a:pPr>
            <a:r>
              <a:rPr lang="en-AU" dirty="0"/>
              <a:t>- </a:t>
            </a:r>
            <a:r>
              <a:rPr lang="en-AU" sz="3600" dirty="0"/>
              <a:t>Vision formed by our advisory group: “WE ARE CONTINUALLY ATTRACTING PEOPLE TO ST LUKE’S AND EVERYONE WHO COMMITS TO BEING A MEMBER OF OUR COMMUNITY IS TRANSFORMED IN EVERY AREA OF THEIR LIFE BY HAVING A DEEPER RELATIONSHIP WITH JESUS.”</a:t>
            </a:r>
          </a:p>
          <a:p>
            <a:pPr marL="0" indent="0">
              <a:buNone/>
            </a:pPr>
            <a:r>
              <a:rPr lang="en-AU" sz="3600" dirty="0"/>
              <a:t>- Great relationship with St Luke’s Catholic College</a:t>
            </a:r>
          </a:p>
          <a:p>
            <a:pPr marL="0" indent="0">
              <a:buNone/>
            </a:pPr>
            <a:r>
              <a:rPr lang="en-AU" sz="3600" dirty="0"/>
              <a:t>-Excitement of ‘Firsts’ - video from first anniversary Mass</a:t>
            </a:r>
            <a:br>
              <a:rPr lang="en-AU" sz="3600" dirty="0"/>
            </a:br>
            <a:endParaRPr lang="en-AU" dirty="0"/>
          </a:p>
        </p:txBody>
      </p:sp>
    </p:spTree>
    <p:extLst>
      <p:ext uri="{BB962C8B-B14F-4D97-AF65-F5344CB8AC3E}">
        <p14:creationId xmlns:p14="http://schemas.microsoft.com/office/powerpoint/2010/main" val="279181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E8B174-8E6E-413D-A321-8D65932374C6}"/>
              </a:ext>
            </a:extLst>
          </p:cNvPr>
          <p:cNvSpPr>
            <a:spLocks noGrp="1"/>
          </p:cNvSpPr>
          <p:nvPr>
            <p:ph type="title"/>
          </p:nvPr>
        </p:nvSpPr>
        <p:spPr>
          <a:xfrm>
            <a:off x="685800" y="2419546"/>
            <a:ext cx="10131425" cy="1456267"/>
          </a:xfrm>
        </p:spPr>
        <p:txBody>
          <a:bodyPr>
            <a:normAutofit/>
          </a:bodyPr>
          <a:lstStyle/>
          <a:p>
            <a:pPr algn="ctr"/>
            <a:r>
              <a:rPr lang="en-AU" sz="8000" dirty="0"/>
              <a:t>PRAYER</a:t>
            </a:r>
          </a:p>
        </p:txBody>
      </p:sp>
      <p:sp>
        <p:nvSpPr>
          <p:cNvPr id="3" name="Content Placeholder 2">
            <a:extLst>
              <a:ext uri="{FF2B5EF4-FFF2-40B4-BE49-F238E27FC236}">
                <a16:creationId xmlns="" xmlns:a16="http://schemas.microsoft.com/office/drawing/2014/main" id="{E06DF2F3-380D-42C8-85D8-859AE91E9F75}"/>
              </a:ext>
            </a:extLst>
          </p:cNvPr>
          <p:cNvSpPr>
            <a:spLocks noGrp="1"/>
          </p:cNvSpPr>
          <p:nvPr>
            <p:ph idx="1"/>
          </p:nvPr>
        </p:nvSpPr>
        <p:spPr/>
        <p:txBody>
          <a:bodyPr>
            <a:normAutofit/>
          </a:bodyPr>
          <a:lstStyle/>
          <a:p>
            <a:pPr marL="0" indent="0" algn="ctr">
              <a:buNone/>
            </a:pPr>
            <a:r>
              <a:rPr lang="en-AU" sz="4800" b="1" dirty="0"/>
              <a:t>FOR THIS WORKSHOP</a:t>
            </a:r>
          </a:p>
        </p:txBody>
      </p:sp>
    </p:spTree>
    <p:extLst>
      <p:ext uri="{BB962C8B-B14F-4D97-AF65-F5344CB8AC3E}">
        <p14:creationId xmlns:p14="http://schemas.microsoft.com/office/powerpoint/2010/main" val="926199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66F986-76E6-4101-9100-A6B6F593458C}"/>
              </a:ext>
            </a:extLst>
          </p:cNvPr>
          <p:cNvSpPr>
            <a:spLocks noGrp="1"/>
          </p:cNvSpPr>
          <p:nvPr>
            <p:ph type="title"/>
          </p:nvPr>
        </p:nvSpPr>
        <p:spPr/>
        <p:txBody>
          <a:bodyPr/>
          <a:lstStyle/>
          <a:p>
            <a:r>
              <a:rPr lang="en-AU" dirty="0" smtClean="0"/>
              <a:t>Film</a:t>
            </a:r>
            <a:endParaRPr lang="en-AU" dirty="0"/>
          </a:p>
        </p:txBody>
      </p:sp>
      <p:sp>
        <p:nvSpPr>
          <p:cNvPr id="3" name="Content Placeholder 2"/>
          <p:cNvSpPr>
            <a:spLocks noGrp="1"/>
          </p:cNvSpPr>
          <p:nvPr>
            <p:ph idx="1"/>
          </p:nvPr>
        </p:nvSpPr>
        <p:spPr/>
        <p:txBody>
          <a:bodyPr/>
          <a:lstStyle/>
          <a:p>
            <a:r>
              <a:rPr lang="en-AU" dirty="0">
                <a:hlinkClick r:id="rId2"/>
              </a:rPr>
              <a:t>https://www.facebook.com/parracatholic/videos/st-lukes-catholic-faith-community-an-answer-to-prayer/1450227838422976/</a:t>
            </a:r>
            <a:endParaRPr lang="en-AU" dirty="0"/>
          </a:p>
        </p:txBody>
      </p:sp>
    </p:spTree>
    <p:extLst>
      <p:ext uri="{BB962C8B-B14F-4D97-AF65-F5344CB8AC3E}">
        <p14:creationId xmlns:p14="http://schemas.microsoft.com/office/powerpoint/2010/main" val="21706746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B65FC7-3DF3-43AA-AD06-F97E5DE6B0D6}"/>
              </a:ext>
            </a:extLst>
          </p:cNvPr>
          <p:cNvSpPr>
            <a:spLocks noGrp="1"/>
          </p:cNvSpPr>
          <p:nvPr>
            <p:ph type="title"/>
          </p:nvPr>
        </p:nvSpPr>
        <p:spPr>
          <a:xfrm>
            <a:off x="685801" y="232528"/>
            <a:ext cx="10131425" cy="1456267"/>
          </a:xfrm>
        </p:spPr>
        <p:txBody>
          <a:bodyPr/>
          <a:lstStyle/>
          <a:p>
            <a:r>
              <a:rPr lang="en-AU" dirty="0"/>
              <a:t>Some further learnings </a:t>
            </a:r>
          </a:p>
        </p:txBody>
      </p:sp>
      <p:sp>
        <p:nvSpPr>
          <p:cNvPr id="3" name="Content Placeholder 2">
            <a:extLst>
              <a:ext uri="{FF2B5EF4-FFF2-40B4-BE49-F238E27FC236}">
                <a16:creationId xmlns="" xmlns:a16="http://schemas.microsoft.com/office/drawing/2014/main" id="{78FCDB07-5866-4BB1-8F2D-EDA69C5A4D7C}"/>
              </a:ext>
            </a:extLst>
          </p:cNvPr>
          <p:cNvSpPr>
            <a:spLocks noGrp="1"/>
          </p:cNvSpPr>
          <p:nvPr>
            <p:ph idx="1"/>
          </p:nvPr>
        </p:nvSpPr>
        <p:spPr>
          <a:xfrm>
            <a:off x="591533" y="960661"/>
            <a:ext cx="10131425" cy="5324268"/>
          </a:xfrm>
        </p:spPr>
        <p:txBody>
          <a:bodyPr>
            <a:normAutofit/>
          </a:bodyPr>
          <a:lstStyle/>
          <a:p>
            <a:pPr marL="0" indent="0">
              <a:buNone/>
            </a:pPr>
            <a:r>
              <a:rPr lang="en-AU" sz="3600" dirty="0"/>
              <a:t>- some Celebrant rostering challenges </a:t>
            </a:r>
            <a:br>
              <a:rPr lang="en-AU" sz="3600" dirty="0"/>
            </a:br>
            <a:r>
              <a:rPr lang="en-AU" sz="3600" dirty="0"/>
              <a:t>including a ‘no show’</a:t>
            </a:r>
            <a:br>
              <a:rPr lang="en-AU" sz="3600" dirty="0"/>
            </a:br>
            <a:r>
              <a:rPr lang="en-AU" sz="3600" dirty="0"/>
              <a:t>- the engagement of children – </a:t>
            </a:r>
            <a:br>
              <a:rPr lang="en-AU" sz="3600" dirty="0"/>
            </a:br>
            <a:r>
              <a:rPr lang="en-AU" sz="3600" dirty="0"/>
              <a:t>blessing and interviews</a:t>
            </a:r>
            <a:br>
              <a:rPr lang="en-AU" sz="3600" dirty="0"/>
            </a:br>
            <a:r>
              <a:rPr lang="en-AU" sz="3600" dirty="0"/>
              <a:t>- Outreach – more to do, but so far, Hawkesbury Helping Hand, Vinnies, Muslim Community, Kairos</a:t>
            </a:r>
          </a:p>
          <a:p>
            <a:pPr marL="0" indent="0">
              <a:buNone/>
            </a:pPr>
            <a:r>
              <a:rPr lang="en-AU" sz="3600" dirty="0"/>
              <a:t>- Challenges of ministry with busy, young families</a:t>
            </a:r>
          </a:p>
          <a:p>
            <a:endParaRPr lang="en-AU" dirty="0"/>
          </a:p>
        </p:txBody>
      </p:sp>
    </p:spTree>
    <p:extLst>
      <p:ext uri="{BB962C8B-B14F-4D97-AF65-F5344CB8AC3E}">
        <p14:creationId xmlns:p14="http://schemas.microsoft.com/office/powerpoint/2010/main" val="3737924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CCAAA5-50D7-470F-92B6-510A4E19972F}"/>
              </a:ext>
            </a:extLst>
          </p:cNvPr>
          <p:cNvSpPr>
            <a:spLocks noGrp="1"/>
          </p:cNvSpPr>
          <p:nvPr>
            <p:ph type="title"/>
          </p:nvPr>
        </p:nvSpPr>
        <p:spPr/>
        <p:txBody>
          <a:bodyPr>
            <a:normAutofit/>
          </a:bodyPr>
          <a:lstStyle/>
          <a:p>
            <a:pPr algn="ctr"/>
            <a:r>
              <a:rPr lang="en-AU" sz="7200" dirty="0"/>
              <a:t>PRAYER</a:t>
            </a:r>
          </a:p>
        </p:txBody>
      </p:sp>
      <p:sp>
        <p:nvSpPr>
          <p:cNvPr id="3" name="Content Placeholder 2">
            <a:extLst>
              <a:ext uri="{FF2B5EF4-FFF2-40B4-BE49-F238E27FC236}">
                <a16:creationId xmlns="" xmlns:a16="http://schemas.microsoft.com/office/drawing/2014/main" id="{E332949E-9E7D-4F83-BC85-5CA9A6BB45FA}"/>
              </a:ext>
            </a:extLst>
          </p:cNvPr>
          <p:cNvSpPr>
            <a:spLocks noGrp="1"/>
          </p:cNvSpPr>
          <p:nvPr>
            <p:ph idx="1"/>
          </p:nvPr>
        </p:nvSpPr>
        <p:spPr>
          <a:xfrm>
            <a:off x="685800" y="850595"/>
            <a:ext cx="10131425" cy="3649133"/>
          </a:xfrm>
        </p:spPr>
        <p:txBody>
          <a:bodyPr>
            <a:normAutofit/>
          </a:bodyPr>
          <a:lstStyle/>
          <a:p>
            <a:pPr marL="0" indent="0" algn="ctr">
              <a:buNone/>
            </a:pPr>
            <a:r>
              <a:rPr lang="en-AU" sz="4800" dirty="0"/>
              <a:t>MAY THE CONVERSATION CONTINUE</a:t>
            </a:r>
          </a:p>
        </p:txBody>
      </p:sp>
    </p:spTree>
    <p:extLst>
      <p:ext uri="{BB962C8B-B14F-4D97-AF65-F5344CB8AC3E}">
        <p14:creationId xmlns:p14="http://schemas.microsoft.com/office/powerpoint/2010/main" val="2266393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4E2D43-03FC-4CCA-A29F-84467FC6FBD4}"/>
              </a:ext>
            </a:extLst>
          </p:cNvPr>
          <p:cNvSpPr>
            <a:spLocks noGrp="1"/>
          </p:cNvSpPr>
          <p:nvPr>
            <p:ph type="title"/>
          </p:nvPr>
        </p:nvSpPr>
        <p:spPr/>
        <p:txBody>
          <a:bodyPr/>
          <a:lstStyle/>
          <a:p>
            <a:r>
              <a:rPr lang="en-AU" dirty="0"/>
              <a:t>Agenda</a:t>
            </a:r>
          </a:p>
        </p:txBody>
      </p:sp>
      <p:sp>
        <p:nvSpPr>
          <p:cNvPr id="3" name="Content Placeholder 2">
            <a:extLst>
              <a:ext uri="{FF2B5EF4-FFF2-40B4-BE49-F238E27FC236}">
                <a16:creationId xmlns="" xmlns:a16="http://schemas.microsoft.com/office/drawing/2014/main" id="{A3434E67-0028-433A-B350-2FBBF3C7BED1}"/>
              </a:ext>
            </a:extLst>
          </p:cNvPr>
          <p:cNvSpPr>
            <a:spLocks noGrp="1"/>
          </p:cNvSpPr>
          <p:nvPr>
            <p:ph idx="1"/>
          </p:nvPr>
        </p:nvSpPr>
        <p:spPr>
          <a:xfrm>
            <a:off x="685801" y="1604433"/>
            <a:ext cx="10131425" cy="3649133"/>
          </a:xfrm>
        </p:spPr>
        <p:txBody>
          <a:bodyPr>
            <a:normAutofit/>
          </a:bodyPr>
          <a:lstStyle/>
          <a:p>
            <a:r>
              <a:rPr lang="en-AU" sz="3600" dirty="0"/>
              <a:t>Who you are and why you are here</a:t>
            </a:r>
          </a:p>
          <a:p>
            <a:r>
              <a:rPr lang="en-AU" sz="3600" dirty="0"/>
              <a:t>Something about us</a:t>
            </a:r>
          </a:p>
          <a:p>
            <a:r>
              <a:rPr lang="en-AU" sz="3600" dirty="0"/>
              <a:t>Some learnings from our journey, </a:t>
            </a:r>
            <a:br>
              <a:rPr lang="en-AU" sz="3600" dirty="0"/>
            </a:br>
            <a:r>
              <a:rPr lang="en-AU" sz="3600" dirty="0"/>
              <a:t>including ministry as a couple</a:t>
            </a:r>
          </a:p>
          <a:p>
            <a:r>
              <a:rPr lang="en-AU" sz="3600" dirty="0"/>
              <a:t>Some learnings for the broader church</a:t>
            </a:r>
          </a:p>
        </p:txBody>
      </p:sp>
    </p:spTree>
    <p:extLst>
      <p:ext uri="{BB962C8B-B14F-4D97-AF65-F5344CB8AC3E}">
        <p14:creationId xmlns:p14="http://schemas.microsoft.com/office/powerpoint/2010/main" val="426689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03DFFC-5078-4BD6-8EB6-24AB9C80604A}"/>
              </a:ext>
            </a:extLst>
          </p:cNvPr>
          <p:cNvSpPr>
            <a:spLocks noGrp="1"/>
          </p:cNvSpPr>
          <p:nvPr>
            <p:ph type="title"/>
          </p:nvPr>
        </p:nvSpPr>
        <p:spPr/>
        <p:txBody>
          <a:bodyPr/>
          <a:lstStyle/>
          <a:p>
            <a:r>
              <a:rPr lang="en-AU" dirty="0"/>
              <a:t>Who are you </a:t>
            </a:r>
            <a:br>
              <a:rPr lang="en-AU" dirty="0"/>
            </a:br>
            <a:r>
              <a:rPr lang="en-AU" dirty="0"/>
              <a:t>and what brings you to this workshop</a:t>
            </a:r>
          </a:p>
        </p:txBody>
      </p:sp>
      <p:sp>
        <p:nvSpPr>
          <p:cNvPr id="3" name="Content Placeholder 2">
            <a:extLst>
              <a:ext uri="{FF2B5EF4-FFF2-40B4-BE49-F238E27FC236}">
                <a16:creationId xmlns="" xmlns:a16="http://schemas.microsoft.com/office/drawing/2014/main" id="{2BC3A861-0807-4D73-A40F-799B1C8D57E2}"/>
              </a:ext>
            </a:extLst>
          </p:cNvPr>
          <p:cNvSpPr>
            <a:spLocks noGrp="1"/>
          </p:cNvSpPr>
          <p:nvPr>
            <p:ph idx="1"/>
          </p:nvPr>
        </p:nvSpPr>
        <p:spPr>
          <a:xfrm>
            <a:off x="685800" y="1925251"/>
            <a:ext cx="10131425" cy="3649133"/>
          </a:xfrm>
        </p:spPr>
        <p:txBody>
          <a:bodyPr>
            <a:normAutofit/>
          </a:bodyPr>
          <a:lstStyle/>
          <a:p>
            <a:r>
              <a:rPr lang="en-AU" sz="4800" dirty="0"/>
              <a:t>Name</a:t>
            </a:r>
          </a:p>
          <a:p>
            <a:r>
              <a:rPr lang="en-AU" sz="4800" dirty="0"/>
              <a:t>Ministry/Vocation</a:t>
            </a:r>
          </a:p>
          <a:p>
            <a:r>
              <a:rPr lang="en-AU" sz="4800" dirty="0"/>
              <a:t>What brought you to this workshop</a:t>
            </a:r>
          </a:p>
        </p:txBody>
      </p:sp>
    </p:spTree>
    <p:extLst>
      <p:ext uri="{BB962C8B-B14F-4D97-AF65-F5344CB8AC3E}">
        <p14:creationId xmlns:p14="http://schemas.microsoft.com/office/powerpoint/2010/main" val="350336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865CF-5C11-4427-AD33-E1953E57D4AC}"/>
              </a:ext>
            </a:extLst>
          </p:cNvPr>
          <p:cNvSpPr>
            <a:spLocks noGrp="1"/>
          </p:cNvSpPr>
          <p:nvPr>
            <p:ph type="title"/>
          </p:nvPr>
        </p:nvSpPr>
        <p:spPr/>
        <p:txBody>
          <a:bodyPr>
            <a:noAutofit/>
          </a:bodyPr>
          <a:lstStyle/>
          <a:p>
            <a:r>
              <a:rPr lang="en-AU" sz="7200" dirty="0"/>
              <a:t>Who we are and </a:t>
            </a:r>
            <a:br>
              <a:rPr lang="en-AU" sz="7200" dirty="0"/>
            </a:br>
            <a:r>
              <a:rPr lang="en-AU" sz="7200" dirty="0"/>
              <a:t>what we’re doing now</a:t>
            </a:r>
          </a:p>
        </p:txBody>
      </p:sp>
    </p:spTree>
    <p:extLst>
      <p:ext uri="{BB962C8B-B14F-4D97-AF65-F5344CB8AC3E}">
        <p14:creationId xmlns:p14="http://schemas.microsoft.com/office/powerpoint/2010/main" val="92693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A1637B-6E19-470D-926E-0ECAA67C9474}"/>
              </a:ext>
            </a:extLst>
          </p:cNvPr>
          <p:cNvSpPr>
            <a:spLocks noGrp="1"/>
          </p:cNvSpPr>
          <p:nvPr>
            <p:ph idx="1"/>
          </p:nvPr>
        </p:nvSpPr>
        <p:spPr>
          <a:xfrm>
            <a:off x="666947" y="501803"/>
            <a:ext cx="10131425" cy="3649133"/>
          </a:xfrm>
        </p:spPr>
        <p:txBody>
          <a:bodyPr>
            <a:noAutofit/>
          </a:bodyPr>
          <a:lstStyle/>
          <a:p>
            <a:r>
              <a:rPr lang="en-US" sz="4800" dirty="0"/>
              <a:t>“Now after this the Lord appointed seventy others, and sent them in pairs ahead of Him to every city and place where He Himself was going to come.” - Luke 10:1.</a:t>
            </a:r>
            <a:endParaRPr lang="en-AU" sz="4800" dirty="0"/>
          </a:p>
        </p:txBody>
      </p:sp>
    </p:spTree>
    <p:extLst>
      <p:ext uri="{BB962C8B-B14F-4D97-AF65-F5344CB8AC3E}">
        <p14:creationId xmlns:p14="http://schemas.microsoft.com/office/powerpoint/2010/main" val="139339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9B89456-00BF-497B-BD8A-B5FDDA5D62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9808" y="0"/>
            <a:ext cx="5152383" cy="6858000"/>
          </a:xfrm>
          <a:prstGeom prst="rect">
            <a:avLst/>
          </a:prstGeom>
        </p:spPr>
      </p:pic>
    </p:spTree>
    <p:extLst>
      <p:ext uri="{BB962C8B-B14F-4D97-AF65-F5344CB8AC3E}">
        <p14:creationId xmlns:p14="http://schemas.microsoft.com/office/powerpoint/2010/main" val="2340517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0266D-5432-48FD-B127-1FB86F1A87A8}"/>
              </a:ext>
            </a:extLst>
          </p:cNvPr>
          <p:cNvSpPr>
            <a:spLocks noGrp="1"/>
          </p:cNvSpPr>
          <p:nvPr>
            <p:ph type="title"/>
          </p:nvPr>
        </p:nvSpPr>
        <p:spPr/>
        <p:txBody>
          <a:bodyPr/>
          <a:lstStyle/>
          <a:p>
            <a:endParaRPr lang="en-AU"/>
          </a:p>
        </p:txBody>
      </p:sp>
      <p:pic>
        <p:nvPicPr>
          <p:cNvPr id="5" name="Content Placeholder 4" descr="A group of people posing for the camera&#10;&#10;Description generated with very high confidence">
            <a:extLst>
              <a:ext uri="{FF2B5EF4-FFF2-40B4-BE49-F238E27FC236}">
                <a16:creationId xmlns="" xmlns:a16="http://schemas.microsoft.com/office/drawing/2014/main" id="{F47DBC5B-582D-4E16-A912-225E9599982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761295" y="-50208"/>
            <a:ext cx="4807670" cy="6853842"/>
          </a:xfrm>
        </p:spPr>
      </p:pic>
    </p:spTree>
    <p:extLst>
      <p:ext uri="{BB962C8B-B14F-4D97-AF65-F5344CB8AC3E}">
        <p14:creationId xmlns:p14="http://schemas.microsoft.com/office/powerpoint/2010/main" val="394328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330E263E-2C6F-4A2E-9178-5F1E3C910F2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40560" y="-29911"/>
            <a:ext cx="9083040" cy="6885009"/>
          </a:xfrm>
          <a:prstGeom prst="rect">
            <a:avLst/>
          </a:prstGeom>
        </p:spPr>
      </p:pic>
    </p:spTree>
    <p:extLst>
      <p:ext uri="{BB962C8B-B14F-4D97-AF65-F5344CB8AC3E}">
        <p14:creationId xmlns:p14="http://schemas.microsoft.com/office/powerpoint/2010/main" val="1565466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1069</TotalTime>
  <Words>470</Words>
  <Application>Microsoft Macintosh PowerPoint</Application>
  <PresentationFormat>Custom</PresentationFormat>
  <Paragraphs>47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Celestial</vt:lpstr>
      <vt:lpstr>4.8 Workshop:  The reality of married clergy  in our Church today</vt:lpstr>
      <vt:lpstr>PRAYER</vt:lpstr>
      <vt:lpstr>Agenda</vt:lpstr>
      <vt:lpstr>Who are you  and what brings you to this workshop</vt:lpstr>
      <vt:lpstr>Who we are and  what we’re doing now</vt:lpstr>
      <vt:lpstr>PowerPoint Presentation</vt:lpstr>
      <vt:lpstr>PowerPoint Presentation</vt:lpstr>
      <vt:lpstr>PowerPoint Presentation</vt:lpstr>
      <vt:lpstr>PowerPoint Presentation</vt:lpstr>
      <vt:lpstr>PowerPoint Presentation</vt:lpstr>
      <vt:lpstr>Some learnings from our journey</vt:lpstr>
      <vt:lpstr>PowerPoint Presentation</vt:lpstr>
      <vt:lpstr>The Pope’s vision of parish (Evangelii gaUdium)</vt:lpstr>
      <vt:lpstr>Ministry as a Couple</vt:lpstr>
      <vt:lpstr>Some learnings for the broader church</vt:lpstr>
      <vt:lpstr>Some learningS for the broader church</vt:lpstr>
      <vt:lpstr>ACCOUNTABILITY IN THE CHURCH</vt:lpstr>
      <vt:lpstr>Some further learnings</vt:lpstr>
      <vt:lpstr>Some further learnings </vt:lpstr>
      <vt:lpstr>Film</vt:lpstr>
      <vt:lpstr>Some further learnings </vt:lpstr>
      <vt:lpstr>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 Workshop:  The reality of married clergy  in our Church today</dc:title>
  <dc:creator>tony hoban</dc:creator>
  <cp:lastModifiedBy>Sandra Marta</cp:lastModifiedBy>
  <cp:revision>17</cp:revision>
  <dcterms:created xsi:type="dcterms:W3CDTF">2019-05-11T01:10:59Z</dcterms:created>
  <dcterms:modified xsi:type="dcterms:W3CDTF">2019-05-21T03:20:50Z</dcterms:modified>
</cp:coreProperties>
</file>